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8" r:id="rId20"/>
    <p:sldId id="274" r:id="rId21"/>
    <p:sldId id="275" r:id="rId22"/>
    <p:sldId id="276" r:id="rId23"/>
    <p:sldId id="277" r:id="rId24"/>
    <p:sldId id="279" r:id="rId25"/>
    <p:sldId id="28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6842" autoAdjust="0"/>
    <p:restoredTop sz="94660"/>
  </p:normalViewPr>
  <p:slideViewPr>
    <p:cSldViewPr snapToGrid="0" snapToObjects="1">
      <p:cViewPr varScale="1">
        <p:scale>
          <a:sx n="97" d="100"/>
          <a:sy n="97" d="100"/>
        </p:scale>
        <p:origin x="-52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heme" Target="theme/theme1.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notesMaster" Target="notesMasters/notesMaster1.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interSettings" Target="printerSettings/printerSettings1.bin"/><Relationship Id="rId26" Type="http://schemas.openxmlformats.org/officeDocument/2006/relationships/slide" Target="slides/slide25.xml"/><Relationship Id="rId30" Type="http://schemas.openxmlformats.org/officeDocument/2006/relationships/viewProps" Target="viewProps.xml"/><Relationship Id="rId11" Type="http://schemas.openxmlformats.org/officeDocument/2006/relationships/slide" Target="slides/slide10.xml"/><Relationship Id="rId29" Type="http://schemas.openxmlformats.org/officeDocument/2006/relationships/presProps" Target="pres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474BAA-8A98-8A46-A4AA-F1220A7073C5}" type="datetimeFigureOut">
              <a:rPr lang="en-US" smtClean="0"/>
              <a:pPr/>
              <a:t>2/9/11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6F062C-6C0F-E141-9E12-AD1D50A882B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86F062C-6C0F-E141-9E12-AD1D50A882B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F7C03D-A603-5449-8015-234372DF850C}" type="datetimeFigureOut">
              <a:rPr lang="en-US" smtClean="0"/>
              <a:pPr/>
              <a:t>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F7C03D-A603-5449-8015-234372DF850C}" type="datetimeFigureOut">
              <a:rPr lang="en-US" smtClean="0"/>
              <a:pPr/>
              <a:t>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F7C03D-A603-5449-8015-234372DF850C}" type="datetimeFigureOut">
              <a:rPr lang="en-US" smtClean="0"/>
              <a:pPr/>
              <a:t>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F7C03D-A603-5449-8015-234372DF850C}" type="datetimeFigureOut">
              <a:rPr lang="en-US" smtClean="0"/>
              <a:pPr/>
              <a:t>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F7C03D-A603-5449-8015-234372DF850C}" type="datetimeFigureOut">
              <a:rPr lang="en-US" smtClean="0"/>
              <a:pPr/>
              <a:t>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F7C03D-A603-5449-8015-234372DF850C}" type="datetimeFigureOut">
              <a:rPr lang="en-US" smtClean="0"/>
              <a:pPr/>
              <a:t>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F7C03D-A603-5449-8015-234372DF850C}" type="datetimeFigureOut">
              <a:rPr lang="en-US" smtClean="0"/>
              <a:pPr/>
              <a:t>2/9/11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F7C03D-A603-5449-8015-234372DF850C}" type="datetimeFigureOut">
              <a:rPr lang="en-US" smtClean="0"/>
              <a:pPr/>
              <a:t>2/9/11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F7C03D-A603-5449-8015-234372DF850C}" type="datetimeFigureOut">
              <a:rPr lang="en-US" smtClean="0"/>
              <a:pPr/>
              <a:t>2/9/11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F7C03D-A603-5449-8015-234372DF850C}" type="datetimeFigureOut">
              <a:rPr lang="en-US" smtClean="0"/>
              <a:pPr/>
              <a:t>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F7C03D-A603-5449-8015-234372DF850C}" type="datetimeFigureOut">
              <a:rPr lang="en-US" smtClean="0"/>
              <a:pPr/>
              <a:t>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86FEE-B076-3941-962C-461BB34290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Marker Felt"/>
              </a:defRPr>
            </a:lvl1pPr>
          </a:lstStyle>
          <a:p>
            <a:fld id="{1CF7C03D-A603-5449-8015-234372DF850C}" type="datetimeFigureOut">
              <a:rPr lang="en-US" smtClean="0"/>
              <a:pPr/>
              <a:t>2/9/11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Marker Felt"/>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Marker Felt"/>
              </a:defRPr>
            </a:lvl1pPr>
          </a:lstStyle>
          <a:p>
            <a:fld id="{5C586FEE-B076-3941-962C-461BB34290D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arker Fe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arker Fe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arker Fe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arker Fe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arker Fe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arker Fe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bg1"/>
                </a:solidFill>
                <a:latin typeface="Marker Felt"/>
                <a:cs typeface="Marker Felt"/>
              </a:rPr>
              <a:t>RHETORICAL STRATEGIES</a:t>
            </a:r>
            <a:endParaRPr lang="en-US" b="1" dirty="0">
              <a:solidFill>
                <a:schemeClr val="bg1"/>
              </a:solidFill>
              <a:latin typeface="Marker Felt"/>
              <a:cs typeface="Marker Felt"/>
            </a:endParaRPr>
          </a:p>
        </p:txBody>
      </p:sp>
      <p:sp>
        <p:nvSpPr>
          <p:cNvPr id="3" name="Subtitle 2"/>
          <p:cNvSpPr>
            <a:spLocks noGrp="1"/>
          </p:cNvSpPr>
          <p:nvPr>
            <p:ph type="subTitle" idx="1"/>
          </p:nvPr>
        </p:nvSpPr>
        <p:spPr/>
        <p:txBody>
          <a:bodyPr/>
          <a:lstStyle/>
          <a:p>
            <a:r>
              <a:rPr lang="en-US" b="1" dirty="0" smtClean="0">
                <a:latin typeface="Marker Felt"/>
                <a:cs typeface="Marker Felt"/>
              </a:rPr>
              <a:t>ACT PREP CLASS</a:t>
            </a:r>
            <a:endParaRPr lang="en-US" b="1" dirty="0">
              <a:latin typeface="Marker Felt"/>
              <a:cs typeface="Marker Fe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98636"/>
          </a:xfrm>
        </p:spPr>
        <p:txBody>
          <a:bodyPr>
            <a:normAutofit/>
          </a:bodyPr>
          <a:lstStyle/>
          <a:p>
            <a:r>
              <a:rPr lang="en-US" sz="5200" dirty="0" smtClean="0"/>
              <a:t>PRACTICE MAKES PERFECT!</a:t>
            </a:r>
            <a:endParaRPr lang="en-US" sz="5200" dirty="0"/>
          </a:p>
        </p:txBody>
      </p:sp>
      <p:sp>
        <p:nvSpPr>
          <p:cNvPr id="3" name="Content Placeholder 2"/>
          <p:cNvSpPr>
            <a:spLocks noGrp="1"/>
          </p:cNvSpPr>
          <p:nvPr>
            <p:ph idx="1"/>
          </p:nvPr>
        </p:nvSpPr>
        <p:spPr>
          <a:xfrm>
            <a:off x="457200" y="2280601"/>
            <a:ext cx="8229600" cy="3845562"/>
          </a:xfrm>
        </p:spPr>
        <p:txBody>
          <a:bodyPr>
            <a:noAutofit/>
          </a:bodyPr>
          <a:lstStyle/>
          <a:p>
            <a:pPr algn="ctr">
              <a:buNone/>
            </a:pPr>
            <a:r>
              <a:rPr lang="en-US" sz="4800" dirty="0" smtClean="0"/>
              <a:t>TURN TO PAGE 46 IN THE ACT BOOK AND ANSWER QUESTION 33!</a:t>
            </a:r>
            <a:endParaRPr lang="en-US" sz="4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TRY THIS!</a:t>
            </a:r>
            <a:endParaRPr lang="en-US" dirty="0"/>
          </a:p>
        </p:txBody>
      </p:sp>
      <p:sp>
        <p:nvSpPr>
          <p:cNvPr id="3" name="Content Placeholder 2"/>
          <p:cNvSpPr>
            <a:spLocks noGrp="1"/>
          </p:cNvSpPr>
          <p:nvPr>
            <p:ph idx="1"/>
          </p:nvPr>
        </p:nvSpPr>
        <p:spPr/>
        <p:txBody>
          <a:bodyPr/>
          <a:lstStyle/>
          <a:p>
            <a:pPr algn="ctr">
              <a:buNone/>
            </a:pPr>
            <a:r>
              <a:rPr lang="en-US" dirty="0" smtClean="0"/>
              <a:t>USE YOUR READING COMPREHENSION SKILLS!</a:t>
            </a:r>
          </a:p>
          <a:p>
            <a:pPr algn="ctr">
              <a:buNone/>
            </a:pPr>
            <a:endParaRPr lang="en-US" dirty="0" smtClean="0"/>
          </a:p>
          <a:p>
            <a:pPr algn="ctr">
              <a:buNone/>
            </a:pPr>
            <a:r>
              <a:rPr lang="en-US" dirty="0" smtClean="0"/>
              <a:t>ANSWER WHAT IS BEING ASKED!</a:t>
            </a:r>
          </a:p>
          <a:p>
            <a:pPr algn="ctr">
              <a:buNone/>
            </a:pPr>
            <a:endParaRPr lang="en-US" dirty="0" smtClean="0"/>
          </a:p>
          <a:p>
            <a:pPr algn="ctr">
              <a:buNone/>
            </a:pPr>
            <a:r>
              <a:rPr lang="en-US" dirty="0" smtClean="0"/>
              <a:t>ELIMINATE THE WRONG ANSWERS!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69056"/>
          </a:xfrm>
        </p:spPr>
        <p:txBody>
          <a:bodyPr>
            <a:normAutofit/>
          </a:bodyPr>
          <a:lstStyle/>
          <a:p>
            <a:r>
              <a:rPr lang="en-US" sz="5100" dirty="0" smtClean="0"/>
              <a:t>PRACTICE MAKES PERFECT!</a:t>
            </a:r>
            <a:endParaRPr lang="en-US" sz="5100" dirty="0"/>
          </a:p>
        </p:txBody>
      </p:sp>
      <p:sp>
        <p:nvSpPr>
          <p:cNvPr id="3" name="Content Placeholder 2"/>
          <p:cNvSpPr>
            <a:spLocks noGrp="1"/>
          </p:cNvSpPr>
          <p:nvPr>
            <p:ph idx="1"/>
          </p:nvPr>
        </p:nvSpPr>
        <p:spPr>
          <a:xfrm>
            <a:off x="457200" y="2500886"/>
            <a:ext cx="8229600" cy="3625277"/>
          </a:xfrm>
        </p:spPr>
        <p:txBody>
          <a:bodyPr>
            <a:normAutofit/>
          </a:bodyPr>
          <a:lstStyle/>
          <a:p>
            <a:pPr algn="ctr">
              <a:buNone/>
            </a:pPr>
            <a:r>
              <a:rPr lang="en-US" sz="3800" dirty="0" smtClean="0"/>
              <a:t>TURN TO PAGE 45 IN YOUR ACT BOOK AND SEE IF YOU CAN ELIMINATE THE WRONG ANSWERS WITHOUT LOOKING BACK AT THE PASSAGE!</a:t>
            </a:r>
            <a:endParaRPr lang="en-US" sz="3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“NO CHANGE” QUESTIONS</a:t>
            </a:r>
            <a:endParaRPr lang="en-US"/>
          </a:p>
        </p:txBody>
      </p:sp>
      <p:sp>
        <p:nvSpPr>
          <p:cNvPr id="3" name="Content Placeholder 2"/>
          <p:cNvSpPr>
            <a:spLocks noGrp="1"/>
          </p:cNvSpPr>
          <p:nvPr>
            <p:ph idx="1"/>
          </p:nvPr>
        </p:nvSpPr>
        <p:spPr/>
        <p:txBody>
          <a:bodyPr/>
          <a:lstStyle/>
          <a:p>
            <a:r>
              <a:rPr lang="en-US" dirty="0" smtClean="0"/>
              <a:t>Looking to test your knowledge of </a:t>
            </a:r>
          </a:p>
          <a:p>
            <a:pPr lvl="1"/>
            <a:r>
              <a:rPr lang="en-US" dirty="0" smtClean="0"/>
              <a:t>Style:  effective choices related to tone, clarity and economy</a:t>
            </a:r>
          </a:p>
          <a:p>
            <a:pPr lvl="1"/>
            <a:r>
              <a:rPr lang="en-US" dirty="0" smtClean="0"/>
              <a:t>Transitions:  effective choices related to transitions to new clauses, sentences, or paragraphs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STYLE QUESTION TIPS</a:t>
            </a:r>
            <a:endParaRPr lang="en-US" dirty="0"/>
          </a:p>
        </p:txBody>
      </p:sp>
      <p:sp>
        <p:nvSpPr>
          <p:cNvPr id="3" name="Content Placeholder 2"/>
          <p:cNvSpPr>
            <a:spLocks noGrp="1"/>
          </p:cNvSpPr>
          <p:nvPr>
            <p:ph idx="1"/>
          </p:nvPr>
        </p:nvSpPr>
        <p:spPr/>
        <p:txBody>
          <a:bodyPr/>
          <a:lstStyle/>
          <a:p>
            <a:r>
              <a:rPr lang="en-US" dirty="0" smtClean="0"/>
              <a:t>ALL WRONG ANSWERS ARE GRAMMATICALLY CORRECT!</a:t>
            </a:r>
          </a:p>
          <a:p>
            <a:r>
              <a:rPr lang="en-US" dirty="0" smtClean="0"/>
              <a:t>The wrong answers fall into three categories</a:t>
            </a:r>
          </a:p>
          <a:p>
            <a:pPr lvl="1"/>
            <a:r>
              <a:rPr lang="en-US" dirty="0" smtClean="0"/>
              <a:t>Too similar</a:t>
            </a:r>
          </a:p>
          <a:p>
            <a:pPr lvl="1"/>
            <a:r>
              <a:rPr lang="en-US" dirty="0" smtClean="0"/>
              <a:t>Too Long </a:t>
            </a:r>
          </a:p>
          <a:p>
            <a:pPr lvl="1"/>
            <a:r>
              <a:rPr lang="en-US" dirty="0" smtClean="0"/>
              <a:t>Too much</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 Similar</a:t>
            </a:r>
            <a:endParaRPr lang="en-US" dirty="0"/>
          </a:p>
        </p:txBody>
      </p:sp>
      <p:sp>
        <p:nvSpPr>
          <p:cNvPr id="3" name="Content Placeholder 2"/>
          <p:cNvSpPr>
            <a:spLocks noGrp="1"/>
          </p:cNvSpPr>
          <p:nvPr>
            <p:ph idx="1"/>
          </p:nvPr>
        </p:nvSpPr>
        <p:spPr/>
        <p:txBody>
          <a:bodyPr/>
          <a:lstStyle/>
          <a:p>
            <a:r>
              <a:rPr lang="en-US" dirty="0" smtClean="0"/>
              <a:t>Restates the exact same concept twice</a:t>
            </a:r>
          </a:p>
          <a:p>
            <a:endParaRPr lang="en-US" dirty="0" smtClean="0"/>
          </a:p>
          <a:p>
            <a:r>
              <a:rPr lang="en-US" dirty="0" smtClean="0"/>
              <a:t>Example:  </a:t>
            </a:r>
            <a:r>
              <a:rPr lang="en-US" dirty="0" err="1" smtClean="0"/>
              <a:t>Snooki</a:t>
            </a:r>
            <a:r>
              <a:rPr lang="en-US" dirty="0" smtClean="0"/>
              <a:t> </a:t>
            </a:r>
            <a:r>
              <a:rPr lang="en-US" b="1" u="sng" dirty="0" smtClean="0"/>
              <a:t>starts and begins </a:t>
            </a:r>
            <a:r>
              <a:rPr lang="en-US" dirty="0" smtClean="0"/>
              <a:t>a new journey.</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 Long</a:t>
            </a:r>
            <a:endParaRPr lang="en-US" dirty="0"/>
          </a:p>
        </p:txBody>
      </p:sp>
      <p:sp>
        <p:nvSpPr>
          <p:cNvPr id="3" name="Content Placeholder 2"/>
          <p:cNvSpPr>
            <a:spLocks noGrp="1"/>
          </p:cNvSpPr>
          <p:nvPr>
            <p:ph idx="1"/>
          </p:nvPr>
        </p:nvSpPr>
        <p:spPr/>
        <p:txBody>
          <a:bodyPr/>
          <a:lstStyle/>
          <a:p>
            <a:r>
              <a:rPr lang="en-US" dirty="0" smtClean="0"/>
              <a:t>Makes the statement unnecessarily long</a:t>
            </a:r>
          </a:p>
          <a:p>
            <a:endParaRPr lang="en-US" dirty="0" smtClean="0"/>
          </a:p>
          <a:p>
            <a:r>
              <a:rPr lang="en-US" dirty="0" smtClean="0"/>
              <a:t>Example:  </a:t>
            </a:r>
            <a:r>
              <a:rPr lang="en-US" dirty="0" err="1" smtClean="0"/>
              <a:t>Snooki</a:t>
            </a:r>
            <a:r>
              <a:rPr lang="en-US" dirty="0" smtClean="0"/>
              <a:t> </a:t>
            </a:r>
            <a:r>
              <a:rPr lang="en-US" b="1" u="sng" dirty="0" smtClean="0"/>
              <a:t>goes to start </a:t>
            </a:r>
            <a:r>
              <a:rPr lang="en-US" dirty="0" smtClean="0"/>
              <a:t>a new journey.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 Much</a:t>
            </a:r>
            <a:endParaRPr lang="en-US" dirty="0"/>
          </a:p>
        </p:txBody>
      </p:sp>
      <p:sp>
        <p:nvSpPr>
          <p:cNvPr id="3" name="Content Placeholder 2"/>
          <p:cNvSpPr>
            <a:spLocks noGrp="1"/>
          </p:cNvSpPr>
          <p:nvPr>
            <p:ph idx="1"/>
          </p:nvPr>
        </p:nvSpPr>
        <p:spPr/>
        <p:txBody>
          <a:bodyPr/>
          <a:lstStyle/>
          <a:p>
            <a:r>
              <a:rPr lang="en-US" dirty="0" smtClean="0"/>
              <a:t>Adds irrelevant concepts</a:t>
            </a:r>
          </a:p>
          <a:p>
            <a:endParaRPr lang="en-US" dirty="0" smtClean="0"/>
          </a:p>
          <a:p>
            <a:r>
              <a:rPr lang="en-US" dirty="0" smtClean="0"/>
              <a:t>Example:  </a:t>
            </a:r>
            <a:r>
              <a:rPr lang="en-US" dirty="0" err="1" smtClean="0"/>
              <a:t>Snooki</a:t>
            </a:r>
            <a:r>
              <a:rPr lang="en-US" dirty="0" smtClean="0"/>
              <a:t> </a:t>
            </a:r>
            <a:r>
              <a:rPr lang="en-US" b="1" u="sng" dirty="0" smtClean="0"/>
              <a:t>starts, like the first steps of a race,</a:t>
            </a:r>
            <a:r>
              <a:rPr lang="en-US" dirty="0" smtClean="0"/>
              <a:t> a new journey.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HELPFUL TIP!</a:t>
            </a:r>
            <a:endParaRPr lang="en-US" dirty="0"/>
          </a:p>
        </p:txBody>
      </p:sp>
      <p:sp>
        <p:nvSpPr>
          <p:cNvPr id="3" name="Content Placeholder 2"/>
          <p:cNvSpPr>
            <a:spLocks noGrp="1"/>
          </p:cNvSpPr>
          <p:nvPr>
            <p:ph idx="1"/>
          </p:nvPr>
        </p:nvSpPr>
        <p:spPr/>
        <p:txBody>
          <a:bodyPr>
            <a:noAutofit/>
          </a:bodyPr>
          <a:lstStyle/>
          <a:p>
            <a:pPr algn="ctr">
              <a:buNone/>
            </a:pPr>
            <a:r>
              <a:rPr lang="en-US" sz="4200" dirty="0" smtClean="0"/>
              <a:t> With style questions, THE SHORTEST answer is correct most of the time, so the key is to identify them as style questions!</a:t>
            </a:r>
            <a:endParaRPr lang="en-US" sz="4200" dirty="0"/>
          </a:p>
        </p:txBody>
      </p:sp>
      <p:pic>
        <p:nvPicPr>
          <p:cNvPr id="4" name="Picture 3"/>
          <p:cNvPicPr>
            <a:picLocks noChangeAspect="1"/>
          </p:cNvPicPr>
          <p:nvPr/>
        </p:nvPicPr>
        <p:blipFill>
          <a:blip r:embed="rId2"/>
          <a:stretch>
            <a:fillRect/>
          </a:stretch>
        </p:blipFill>
        <p:spPr>
          <a:xfrm>
            <a:off x="6907000" y="4691829"/>
            <a:ext cx="1373040" cy="163489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MAKES PERFECT!</a:t>
            </a:r>
            <a:endParaRPr lang="en-US" dirty="0"/>
          </a:p>
        </p:txBody>
      </p:sp>
      <p:sp>
        <p:nvSpPr>
          <p:cNvPr id="3" name="Content Placeholder 2"/>
          <p:cNvSpPr>
            <a:spLocks noGrp="1"/>
          </p:cNvSpPr>
          <p:nvPr>
            <p:ph idx="1"/>
          </p:nvPr>
        </p:nvSpPr>
        <p:spPr/>
        <p:txBody>
          <a:bodyPr/>
          <a:lstStyle/>
          <a:p>
            <a:pPr algn="ctr">
              <a:buNone/>
            </a:pPr>
            <a:r>
              <a:rPr lang="en-US" dirty="0" smtClean="0"/>
              <a:t>GO TO PAGE 42 AND WRITE STYLE NEXT TO ALL THE QUESTIONS THAT YOU THINK ARE STYLE QUESTIONS.  THEN READ THOUGH THE SENTENCES AND TRY TO ELIMINATE THE ANSWER CHOICES THAT HAVE STYLE ISSUES!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Marker Felt"/>
                <a:cs typeface="Marker Felt"/>
              </a:rPr>
              <a:t>What Are Rhetorical Skills?</a:t>
            </a:r>
            <a:endParaRPr lang="en-US" b="1" dirty="0">
              <a:solidFill>
                <a:schemeClr val="bg1"/>
              </a:solidFill>
              <a:latin typeface="Marker Felt"/>
              <a:cs typeface="Marker Felt"/>
            </a:endParaRPr>
          </a:p>
        </p:txBody>
      </p:sp>
      <p:sp>
        <p:nvSpPr>
          <p:cNvPr id="3" name="Content Placeholder 2"/>
          <p:cNvSpPr>
            <a:spLocks noGrp="1"/>
          </p:cNvSpPr>
          <p:nvPr>
            <p:ph idx="1"/>
          </p:nvPr>
        </p:nvSpPr>
        <p:spPr/>
        <p:txBody>
          <a:bodyPr/>
          <a:lstStyle/>
          <a:p>
            <a:r>
              <a:rPr lang="en-US" b="1" dirty="0" smtClean="0">
                <a:solidFill>
                  <a:schemeClr val="bg1"/>
                </a:solidFill>
                <a:latin typeface="Marker Felt"/>
                <a:cs typeface="Marker Felt"/>
              </a:rPr>
              <a:t>Problems that test how well you can write and understand what you read</a:t>
            </a:r>
          </a:p>
          <a:p>
            <a:r>
              <a:rPr lang="en-US" b="1" dirty="0" smtClean="0">
                <a:solidFill>
                  <a:schemeClr val="bg1"/>
                </a:solidFill>
                <a:latin typeface="Marker Felt"/>
                <a:cs typeface="Marker Felt"/>
              </a:rPr>
              <a:t>Strategy</a:t>
            </a:r>
          </a:p>
          <a:p>
            <a:r>
              <a:rPr lang="en-US" b="1" dirty="0" smtClean="0">
                <a:solidFill>
                  <a:schemeClr val="bg1"/>
                </a:solidFill>
                <a:latin typeface="Marker Felt"/>
                <a:cs typeface="Marker Felt"/>
              </a:rPr>
              <a:t>Organization</a:t>
            </a:r>
          </a:p>
          <a:p>
            <a:r>
              <a:rPr lang="en-US" b="1" dirty="0" smtClean="0">
                <a:solidFill>
                  <a:schemeClr val="bg1"/>
                </a:solidFill>
                <a:latin typeface="Marker Felt"/>
                <a:cs typeface="Marker Felt"/>
              </a:rPr>
              <a:t>Style</a:t>
            </a:r>
          </a:p>
          <a:p>
            <a:r>
              <a:rPr lang="en-US" b="1" dirty="0" smtClean="0">
                <a:solidFill>
                  <a:schemeClr val="bg1"/>
                </a:solidFill>
                <a:latin typeface="Marker Felt"/>
                <a:cs typeface="Marker Felt"/>
              </a:rPr>
              <a:t>Transitions</a:t>
            </a:r>
          </a:p>
          <a:p>
            <a:endParaRPr lang="en-US" b="1" dirty="0" smtClean="0">
              <a:solidFill>
                <a:schemeClr val="bg1"/>
              </a:solidFill>
              <a:latin typeface="Marker Felt"/>
              <a:cs typeface="Marker Fe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 QUESTION TIPS!</a:t>
            </a:r>
            <a:endParaRPr lang="en-US" dirty="0"/>
          </a:p>
        </p:txBody>
      </p:sp>
      <p:sp>
        <p:nvSpPr>
          <p:cNvPr id="3" name="Content Placeholder 2"/>
          <p:cNvSpPr>
            <a:spLocks noGrp="1"/>
          </p:cNvSpPr>
          <p:nvPr>
            <p:ph idx="1"/>
          </p:nvPr>
        </p:nvSpPr>
        <p:spPr/>
        <p:txBody>
          <a:bodyPr/>
          <a:lstStyle/>
          <a:p>
            <a:r>
              <a:rPr lang="en-US" dirty="0" smtClean="0"/>
              <a:t>Identify the different types of transitions</a:t>
            </a:r>
          </a:p>
          <a:p>
            <a:pPr lvl="1"/>
            <a:r>
              <a:rPr lang="en-US" dirty="0" smtClean="0"/>
              <a:t>Typically begin at eh beginning of a clause, sentence, or paragraph</a:t>
            </a:r>
          </a:p>
          <a:p>
            <a:r>
              <a:rPr lang="en-US" dirty="0" smtClean="0"/>
              <a:t>Used in the following ways</a:t>
            </a:r>
          </a:p>
          <a:p>
            <a:pPr lvl="1"/>
            <a:r>
              <a:rPr lang="en-US" dirty="0" smtClean="0"/>
              <a:t>To contradict</a:t>
            </a:r>
          </a:p>
          <a:p>
            <a:pPr lvl="1"/>
            <a:r>
              <a:rPr lang="en-US" dirty="0" smtClean="0"/>
              <a:t>To conclude</a:t>
            </a:r>
          </a:p>
          <a:p>
            <a:pPr lvl="1"/>
            <a:r>
              <a:rPr lang="en-US" dirty="0" smtClean="0"/>
              <a:t>To continue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Transitions that Contradict</a:t>
            </a:r>
            <a:endParaRPr lang="en-US" dirty="0"/>
          </a:p>
        </p:txBody>
      </p:sp>
      <p:sp>
        <p:nvSpPr>
          <p:cNvPr id="3" name="Content Placeholder 2"/>
          <p:cNvSpPr>
            <a:spLocks noGrp="1"/>
          </p:cNvSpPr>
          <p:nvPr>
            <p:ph idx="1"/>
          </p:nvPr>
        </p:nvSpPr>
        <p:spPr/>
        <p:txBody>
          <a:bodyPr>
            <a:normAutofit/>
          </a:bodyPr>
          <a:lstStyle/>
          <a:p>
            <a:r>
              <a:rPr lang="en-US" dirty="0" smtClean="0"/>
              <a:t>These transitions set the stage for a contradiction of the previous statement</a:t>
            </a:r>
          </a:p>
          <a:p>
            <a:pPr lvl="1"/>
            <a:r>
              <a:rPr lang="en-US" dirty="0" smtClean="0"/>
              <a:t>but, however, despite, although, yet, nevertheless, rather, on the contrary, instead of</a:t>
            </a:r>
          </a:p>
          <a:p>
            <a:pPr>
              <a:buNone/>
            </a:pPr>
            <a:endParaRPr lang="en-US" dirty="0" smtClean="0"/>
          </a:p>
          <a:p>
            <a:r>
              <a:rPr lang="en-US" dirty="0" smtClean="0"/>
              <a:t>Example:  “The Situation” was going to the gym, </a:t>
            </a:r>
            <a:r>
              <a:rPr lang="en-US" b="1" u="sng" dirty="0" smtClean="0"/>
              <a:t>but</a:t>
            </a:r>
            <a:r>
              <a:rPr lang="en-US" dirty="0" smtClean="0"/>
              <a:t> he went tanning instead.</a:t>
            </a:r>
          </a:p>
          <a:p>
            <a:pPr lvl="1">
              <a:buNone/>
            </a:pPr>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Transitions that Conclude</a:t>
            </a:r>
            <a:endParaRPr lang="en-US" dirty="0"/>
          </a:p>
        </p:txBody>
      </p:sp>
      <p:sp>
        <p:nvSpPr>
          <p:cNvPr id="3" name="Content Placeholder 2"/>
          <p:cNvSpPr>
            <a:spLocks noGrp="1"/>
          </p:cNvSpPr>
          <p:nvPr>
            <p:ph idx="1"/>
          </p:nvPr>
        </p:nvSpPr>
        <p:spPr/>
        <p:txBody>
          <a:bodyPr/>
          <a:lstStyle/>
          <a:p>
            <a:r>
              <a:rPr lang="en-US" dirty="0" smtClean="0"/>
              <a:t>These transitions signal a conclusion or result from the previous statement</a:t>
            </a:r>
          </a:p>
          <a:p>
            <a:pPr lvl="1"/>
            <a:r>
              <a:rPr lang="en-US" dirty="0" smtClean="0"/>
              <a:t>Thus, therefore, consequently, for example, and so, finally, in conclusion</a:t>
            </a:r>
          </a:p>
          <a:p>
            <a:pPr lvl="1">
              <a:buNone/>
            </a:pPr>
            <a:endParaRPr lang="en-US" dirty="0" smtClean="0"/>
          </a:p>
          <a:p>
            <a:r>
              <a:rPr lang="en-US" dirty="0" smtClean="0"/>
              <a:t>Example:  “The Situation” </a:t>
            </a:r>
            <a:r>
              <a:rPr lang="en-US" dirty="0" smtClean="0"/>
              <a:t>went </a:t>
            </a:r>
            <a:r>
              <a:rPr lang="en-US" dirty="0" smtClean="0"/>
              <a:t>to the gym, </a:t>
            </a:r>
            <a:r>
              <a:rPr lang="en-US" b="1" u="sng" dirty="0" smtClean="0"/>
              <a:t>thus</a:t>
            </a:r>
            <a:r>
              <a:rPr lang="en-US" dirty="0" smtClean="0"/>
              <a:t> he had no money for tanning.</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Transitions that Continue</a:t>
            </a:r>
            <a:endParaRPr lang="en-US" dirty="0"/>
          </a:p>
        </p:txBody>
      </p:sp>
      <p:sp>
        <p:nvSpPr>
          <p:cNvPr id="3" name="Content Placeholder 2"/>
          <p:cNvSpPr>
            <a:spLocks noGrp="1"/>
          </p:cNvSpPr>
          <p:nvPr>
            <p:ph idx="1"/>
          </p:nvPr>
        </p:nvSpPr>
        <p:spPr/>
        <p:txBody>
          <a:bodyPr>
            <a:normAutofit/>
          </a:bodyPr>
          <a:lstStyle/>
          <a:p>
            <a:r>
              <a:rPr lang="en-US" dirty="0" smtClean="0"/>
              <a:t>Signal a continuation or an addition to the previous statement</a:t>
            </a:r>
          </a:p>
          <a:p>
            <a:pPr lvl="1"/>
            <a:r>
              <a:rPr lang="en-US" dirty="0" smtClean="0"/>
              <a:t>And, also, furthermore, in addition, for example, moreover, similarly, another</a:t>
            </a:r>
          </a:p>
          <a:p>
            <a:pPr lvl="1">
              <a:buNone/>
            </a:pPr>
            <a:endParaRPr lang="en-US" dirty="0" smtClean="0"/>
          </a:p>
          <a:p>
            <a:r>
              <a:rPr lang="en-US" dirty="0" smtClean="0"/>
              <a:t>Example:  “The Situation” </a:t>
            </a:r>
            <a:r>
              <a:rPr lang="en-US" dirty="0" smtClean="0"/>
              <a:t>went </a:t>
            </a:r>
            <a:r>
              <a:rPr lang="en-US" dirty="0" smtClean="0"/>
              <a:t>to the gym, </a:t>
            </a:r>
            <a:r>
              <a:rPr lang="en-US" b="1" u="sng" dirty="0" smtClean="0"/>
              <a:t>and</a:t>
            </a:r>
            <a:r>
              <a:rPr lang="en-US" dirty="0" smtClean="0"/>
              <a:t> he went tanning as well.</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MAKES PERFECT!</a:t>
            </a:r>
            <a:endParaRPr lang="en-US" dirty="0"/>
          </a:p>
        </p:txBody>
      </p:sp>
      <p:sp>
        <p:nvSpPr>
          <p:cNvPr id="3" name="Content Placeholder 2"/>
          <p:cNvSpPr>
            <a:spLocks noGrp="1"/>
          </p:cNvSpPr>
          <p:nvPr>
            <p:ph idx="1"/>
          </p:nvPr>
        </p:nvSpPr>
        <p:spPr/>
        <p:txBody>
          <a:bodyPr/>
          <a:lstStyle/>
          <a:p>
            <a:pPr algn="ctr">
              <a:buNone/>
            </a:pPr>
            <a:r>
              <a:rPr lang="en-US" dirty="0" smtClean="0"/>
              <a:t>GO TO PAGE 45 AND WRITE TRANSITION NEXT TO THE QUESTIONS YOU BELIEVE ARE TRANSITION QUESTION.  THEN READ THROUGH THE SENTENCES AND ANSWER THE QUESTIONS CORRECTLY!</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RHETORICAL SKILLS DRILL</a:t>
            </a:r>
            <a:endParaRPr lang="en-US" dirty="0"/>
          </a:p>
        </p:txBody>
      </p:sp>
      <p:sp>
        <p:nvSpPr>
          <p:cNvPr id="3" name="Content Placeholder 2"/>
          <p:cNvSpPr>
            <a:spLocks noGrp="1"/>
          </p:cNvSpPr>
          <p:nvPr>
            <p:ph idx="1"/>
          </p:nvPr>
        </p:nvSpPr>
        <p:spPr/>
        <p:txBody>
          <a:bodyPr/>
          <a:lstStyle/>
          <a:p>
            <a:r>
              <a:rPr lang="en-US" dirty="0" smtClean="0"/>
              <a:t>TURN TO PAGE 152 IN YOUR ACT BOOK</a:t>
            </a:r>
          </a:p>
          <a:p>
            <a:r>
              <a:rPr lang="en-US" dirty="0" smtClean="0"/>
              <a:t>IDENTIFY THE RHETORICAL SKILLS PROBLEMS</a:t>
            </a:r>
          </a:p>
          <a:p>
            <a:r>
              <a:rPr lang="en-US" dirty="0" smtClean="0"/>
              <a:t>ANSWER THE TRANSITION AND STYLE QUESTIONS </a:t>
            </a:r>
          </a:p>
          <a:p>
            <a:r>
              <a:rPr lang="en-US" dirty="0" smtClean="0"/>
              <a:t>REVIEW ANSWERS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1849"/>
          </a:xfrm>
        </p:spPr>
        <p:txBody>
          <a:bodyPr>
            <a:normAutofit fontScale="90000"/>
          </a:bodyPr>
          <a:lstStyle/>
          <a:p>
            <a:endParaRPr lang="en-US" dirty="0"/>
          </a:p>
        </p:txBody>
      </p:sp>
      <p:sp>
        <p:nvSpPr>
          <p:cNvPr id="3" name="Content Placeholder 2"/>
          <p:cNvSpPr>
            <a:spLocks noGrp="1"/>
          </p:cNvSpPr>
          <p:nvPr>
            <p:ph idx="1"/>
          </p:nvPr>
        </p:nvSpPr>
        <p:spPr>
          <a:xfrm>
            <a:off x="457200" y="673814"/>
            <a:ext cx="8229600" cy="5452349"/>
          </a:xfrm>
        </p:spPr>
        <p:txBody>
          <a:bodyPr>
            <a:normAutofit/>
          </a:bodyPr>
          <a:lstStyle/>
          <a:p>
            <a:pPr algn="ctr">
              <a:buNone/>
            </a:pPr>
            <a:r>
              <a:rPr lang="en-US" sz="9200" b="1" dirty="0" smtClean="0">
                <a:solidFill>
                  <a:schemeClr val="bg1"/>
                </a:solidFill>
                <a:latin typeface="Marker Felt"/>
                <a:cs typeface="Marker Felt"/>
              </a:rPr>
              <a:t>HELPFUL TIP:</a:t>
            </a:r>
            <a:endParaRPr lang="en-US" sz="5100" b="1" dirty="0" smtClean="0">
              <a:solidFill>
                <a:schemeClr val="bg1"/>
              </a:solidFill>
              <a:latin typeface="Marker Felt"/>
              <a:cs typeface="Marker Felt"/>
            </a:endParaRPr>
          </a:p>
          <a:p>
            <a:pPr algn="ctr">
              <a:buNone/>
            </a:pPr>
            <a:r>
              <a:rPr lang="en-US" sz="5100" b="1" dirty="0" smtClean="0">
                <a:solidFill>
                  <a:schemeClr val="bg1"/>
                </a:solidFill>
                <a:latin typeface="Marker Felt"/>
                <a:cs typeface="Marker Felt"/>
              </a:rPr>
              <a:t>DON’T WORRY ABOUT USAGE AND MECHANICS</a:t>
            </a:r>
            <a:endParaRPr lang="en-US" sz="5100" b="1" dirty="0">
              <a:solidFill>
                <a:schemeClr val="bg1"/>
              </a:solidFill>
              <a:latin typeface="Marker Felt"/>
              <a:cs typeface="Marker Felt"/>
            </a:endParaRPr>
          </a:p>
        </p:txBody>
      </p:sp>
      <p:pic>
        <p:nvPicPr>
          <p:cNvPr id="4" name="Picture 3"/>
          <p:cNvPicPr>
            <a:picLocks noChangeAspect="1"/>
          </p:cNvPicPr>
          <p:nvPr/>
        </p:nvPicPr>
        <p:blipFill>
          <a:blip r:embed="rId2"/>
          <a:stretch>
            <a:fillRect/>
          </a:stretch>
        </p:blipFill>
        <p:spPr>
          <a:xfrm>
            <a:off x="6807565" y="4113988"/>
            <a:ext cx="1472475" cy="221273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82014"/>
          </a:xfrm>
        </p:spPr>
        <p:txBody>
          <a:bodyPr/>
          <a:lstStyle/>
          <a:p>
            <a:r>
              <a:rPr lang="en-US" dirty="0" smtClean="0"/>
              <a:t>How Do I Know What Kind of Question It Is?</a:t>
            </a:r>
            <a:endParaRPr lang="en-US" dirty="0"/>
          </a:p>
        </p:txBody>
      </p:sp>
      <p:sp>
        <p:nvSpPr>
          <p:cNvPr id="3" name="Content Placeholder 2"/>
          <p:cNvSpPr>
            <a:spLocks noGrp="1"/>
          </p:cNvSpPr>
          <p:nvPr>
            <p:ph idx="1"/>
          </p:nvPr>
        </p:nvSpPr>
        <p:spPr>
          <a:xfrm>
            <a:off x="457200" y="2384265"/>
            <a:ext cx="8229600" cy="3741898"/>
          </a:xfrm>
        </p:spPr>
        <p:txBody>
          <a:bodyPr>
            <a:normAutofit/>
          </a:bodyPr>
          <a:lstStyle/>
          <a:p>
            <a:r>
              <a:rPr lang="en-US" sz="2900" dirty="0" smtClean="0"/>
              <a:t>Rhetorical Strategy questions come in </a:t>
            </a:r>
            <a:r>
              <a:rPr lang="en-US" sz="2900" u="sng" dirty="0" smtClean="0"/>
              <a:t>TWO</a:t>
            </a:r>
            <a:r>
              <a:rPr lang="en-US" sz="2900" dirty="0" smtClean="0"/>
              <a:t> formats</a:t>
            </a:r>
          </a:p>
          <a:p>
            <a:pPr lvl="2"/>
            <a:r>
              <a:rPr lang="en-US" sz="2900" dirty="0" smtClean="0"/>
              <a:t>Reading questions</a:t>
            </a:r>
          </a:p>
          <a:p>
            <a:pPr lvl="2"/>
            <a:r>
              <a:rPr lang="en-US" sz="2900" dirty="0" smtClean="0"/>
              <a:t>“no change” questions</a:t>
            </a:r>
            <a:endParaRPr lang="en-US" sz="2900" dirty="0"/>
          </a:p>
        </p:txBody>
      </p:sp>
      <p:pic>
        <p:nvPicPr>
          <p:cNvPr id="4" name="Picture 3"/>
          <p:cNvPicPr>
            <a:picLocks noChangeAspect="1"/>
          </p:cNvPicPr>
          <p:nvPr/>
        </p:nvPicPr>
        <p:blipFill>
          <a:blip r:embed="rId2"/>
          <a:stretch>
            <a:fillRect/>
          </a:stretch>
        </p:blipFill>
        <p:spPr>
          <a:xfrm>
            <a:off x="5961014" y="4042883"/>
            <a:ext cx="2448218" cy="2280601"/>
          </a:xfrm>
          <a:prstGeom prst="rect">
            <a:avLst/>
          </a:prstGeom>
        </p:spPr>
      </p:pic>
      <p:pic>
        <p:nvPicPr>
          <p:cNvPr id="5" name="Picture 4"/>
          <p:cNvPicPr>
            <a:picLocks noChangeAspect="1"/>
          </p:cNvPicPr>
          <p:nvPr/>
        </p:nvPicPr>
        <p:blipFill>
          <a:blip r:embed="rId3"/>
          <a:stretch>
            <a:fillRect/>
          </a:stretch>
        </p:blipFill>
        <p:spPr>
          <a:xfrm>
            <a:off x="779689" y="4472552"/>
            <a:ext cx="1850932" cy="185093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69056"/>
          </a:xfrm>
        </p:spPr>
        <p:txBody>
          <a:bodyPr>
            <a:normAutofit/>
          </a:bodyPr>
          <a:lstStyle/>
          <a:p>
            <a:r>
              <a:rPr lang="en-US" sz="6700" dirty="0" smtClean="0"/>
              <a:t>HELPFUL TIP:</a:t>
            </a:r>
            <a:endParaRPr lang="en-US" sz="6700" dirty="0"/>
          </a:p>
        </p:txBody>
      </p:sp>
      <p:sp>
        <p:nvSpPr>
          <p:cNvPr id="3" name="Content Placeholder 2"/>
          <p:cNvSpPr>
            <a:spLocks noGrp="1"/>
          </p:cNvSpPr>
          <p:nvPr>
            <p:ph idx="1"/>
          </p:nvPr>
        </p:nvSpPr>
        <p:spPr/>
        <p:txBody>
          <a:bodyPr/>
          <a:lstStyle/>
          <a:p>
            <a:pPr algn="ctr">
              <a:buNone/>
            </a:pPr>
            <a:endParaRPr lang="en-US" dirty="0" smtClean="0"/>
          </a:p>
          <a:p>
            <a:pPr algn="ctr">
              <a:buNone/>
            </a:pPr>
            <a:r>
              <a:rPr lang="en-US" dirty="0" smtClean="0"/>
              <a:t>ALMOST ALL USEAGE/MECHANIC QUESTIONS ARE “NO CHANGE</a:t>
            </a:r>
            <a:r>
              <a:rPr lang="en-US" baseline="30000" dirty="0" smtClean="0"/>
              <a:t>” </a:t>
            </a:r>
            <a:r>
              <a:rPr lang="en-US" dirty="0" smtClean="0"/>
              <a:t> FORMAT, THEREFORE A MAJORITY OF “NO CHANGE</a:t>
            </a:r>
            <a:r>
              <a:rPr lang="en-US" smtClean="0"/>
              <a:t>” </a:t>
            </a:r>
            <a:r>
              <a:rPr lang="en-US" smtClean="0"/>
              <a:t>QUESTIONS </a:t>
            </a:r>
            <a:r>
              <a:rPr lang="en-US" dirty="0" smtClean="0"/>
              <a:t>ARE </a:t>
            </a:r>
            <a:r>
              <a:rPr lang="en-US" sz="5800" dirty="0" smtClean="0"/>
              <a:t>NOT</a:t>
            </a:r>
            <a:r>
              <a:rPr lang="en-US" dirty="0" smtClean="0"/>
              <a:t> RHETORICAL SKILLS QUESTIONS!</a:t>
            </a:r>
            <a:endParaRPr lang="en-US" sz="5800" dirty="0"/>
          </a:p>
        </p:txBody>
      </p:sp>
      <p:pic>
        <p:nvPicPr>
          <p:cNvPr id="4" name="Picture 3"/>
          <p:cNvPicPr>
            <a:picLocks noChangeAspect="1"/>
          </p:cNvPicPr>
          <p:nvPr/>
        </p:nvPicPr>
        <p:blipFill>
          <a:blip r:embed="rId2"/>
          <a:stretch>
            <a:fillRect/>
          </a:stretch>
        </p:blipFill>
        <p:spPr>
          <a:xfrm>
            <a:off x="6907000" y="4691829"/>
            <a:ext cx="1373040" cy="163489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33846"/>
          </a:xfrm>
        </p:spPr>
        <p:txBody>
          <a:bodyPr>
            <a:normAutofit/>
          </a:bodyPr>
          <a:lstStyle/>
          <a:p>
            <a:r>
              <a:rPr lang="en-US" dirty="0" smtClean="0"/>
              <a:t>TWO TYPES OF READING QUESTIONS</a:t>
            </a:r>
            <a:endParaRPr lang="en-US" dirty="0"/>
          </a:p>
        </p:txBody>
      </p:sp>
      <p:sp>
        <p:nvSpPr>
          <p:cNvPr id="3" name="Content Placeholder 2"/>
          <p:cNvSpPr>
            <a:spLocks noGrp="1"/>
          </p:cNvSpPr>
          <p:nvPr>
            <p:ph idx="1"/>
          </p:nvPr>
        </p:nvSpPr>
        <p:spPr>
          <a:xfrm>
            <a:off x="457200" y="1827072"/>
            <a:ext cx="8229600" cy="4299091"/>
          </a:xfrm>
        </p:spPr>
        <p:txBody>
          <a:bodyPr/>
          <a:lstStyle/>
          <a:p>
            <a:r>
              <a:rPr lang="en-US" dirty="0" smtClean="0"/>
              <a:t>STRATEGY</a:t>
            </a:r>
          </a:p>
          <a:p>
            <a:pPr lvl="2"/>
            <a:r>
              <a:rPr lang="en-US" dirty="0" smtClean="0"/>
              <a:t>CHOICES AND STRATIGIES USED BY A WRITER WHEN WRITING OR REVISING AN ESSAY</a:t>
            </a:r>
          </a:p>
          <a:p>
            <a:pPr lvl="2"/>
            <a:endParaRPr lang="en-US" dirty="0" smtClean="0"/>
          </a:p>
          <a:p>
            <a:pPr lvl="2"/>
            <a:r>
              <a:rPr lang="en-US" dirty="0" smtClean="0"/>
              <a:t>EXAMPLE:  WHICH CHOICE WOULD MOST EFFECTIVELY OPEN THIS PARAGRAPH AND CONVEY THE IMPORTANCE OF THIS CASE?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MAKES PERFECT!</a:t>
            </a:r>
            <a:endParaRPr lang="en-US" dirty="0"/>
          </a:p>
        </p:txBody>
      </p:sp>
      <p:sp>
        <p:nvSpPr>
          <p:cNvPr id="3" name="Content Placeholder 2"/>
          <p:cNvSpPr>
            <a:spLocks noGrp="1"/>
          </p:cNvSpPr>
          <p:nvPr>
            <p:ph idx="1"/>
          </p:nvPr>
        </p:nvSpPr>
        <p:spPr/>
        <p:txBody>
          <a:bodyPr/>
          <a:lstStyle/>
          <a:p>
            <a:pPr algn="ctr">
              <a:buNone/>
            </a:pPr>
            <a:r>
              <a:rPr lang="en-US" dirty="0" smtClean="0"/>
              <a:t>TURN TO PAGE 45 IN YOUR ACT BOOK…WHICH QUESTIONS ARE STRATEGY QUESTIONS?  IDENTIFY AND ANSWER!</a:t>
            </a:r>
            <a:endParaRPr lang="en-US" dirty="0"/>
          </a:p>
        </p:txBody>
      </p:sp>
      <p:pic>
        <p:nvPicPr>
          <p:cNvPr id="4" name="Picture 3"/>
          <p:cNvPicPr>
            <a:picLocks noChangeAspect="1"/>
          </p:cNvPicPr>
          <p:nvPr/>
        </p:nvPicPr>
        <p:blipFill>
          <a:blip r:embed="rId2"/>
          <a:stretch>
            <a:fillRect/>
          </a:stretch>
        </p:blipFill>
        <p:spPr>
          <a:xfrm>
            <a:off x="1049657" y="3382027"/>
            <a:ext cx="7326134" cy="274413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59762"/>
          </a:xfrm>
        </p:spPr>
        <p:txBody>
          <a:bodyPr>
            <a:normAutofit/>
          </a:bodyPr>
          <a:lstStyle/>
          <a:p>
            <a:r>
              <a:rPr lang="en-US" dirty="0" smtClean="0"/>
              <a:t>TWO TYPES OF READING QUESTIONS CONTINUED</a:t>
            </a:r>
            <a:endParaRPr lang="en-US" dirty="0"/>
          </a:p>
        </p:txBody>
      </p:sp>
      <p:sp>
        <p:nvSpPr>
          <p:cNvPr id="3" name="Content Placeholder 2"/>
          <p:cNvSpPr>
            <a:spLocks noGrp="1"/>
          </p:cNvSpPr>
          <p:nvPr>
            <p:ph idx="1"/>
          </p:nvPr>
        </p:nvSpPr>
        <p:spPr>
          <a:xfrm>
            <a:off x="457200" y="2449054"/>
            <a:ext cx="8229600" cy="3677109"/>
          </a:xfrm>
        </p:spPr>
        <p:txBody>
          <a:bodyPr/>
          <a:lstStyle/>
          <a:p>
            <a:r>
              <a:rPr lang="en-US" dirty="0" smtClean="0"/>
              <a:t>ORGANIZATION</a:t>
            </a:r>
          </a:p>
          <a:p>
            <a:pPr lvl="2"/>
            <a:r>
              <a:rPr lang="en-US" dirty="0" smtClean="0"/>
              <a:t>Issues of order, coherence, and unity in an essay</a:t>
            </a:r>
          </a:p>
          <a:p>
            <a:pPr lvl="2"/>
            <a:endParaRPr lang="en-US" dirty="0" smtClean="0"/>
          </a:p>
          <a:p>
            <a:pPr lvl="2"/>
            <a:r>
              <a:rPr lang="en-US" dirty="0" smtClean="0"/>
              <a:t>EXAMPLE:  Upon reviewing this essay and finding out that some information has been left out, the writer composes the following sentence incorporating that information: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71024"/>
          </a:xfrm>
        </p:spPr>
        <p:txBody>
          <a:bodyPr/>
          <a:lstStyle/>
          <a:p>
            <a:r>
              <a:rPr lang="en-US" dirty="0" smtClean="0"/>
              <a:t>TRY THIS!</a:t>
            </a:r>
            <a:endParaRPr lang="en-US" dirty="0"/>
          </a:p>
        </p:txBody>
      </p:sp>
      <p:sp>
        <p:nvSpPr>
          <p:cNvPr id="3" name="Content Placeholder 2"/>
          <p:cNvSpPr>
            <a:spLocks noGrp="1"/>
          </p:cNvSpPr>
          <p:nvPr>
            <p:ph idx="1"/>
          </p:nvPr>
        </p:nvSpPr>
        <p:spPr>
          <a:xfrm>
            <a:off x="457200" y="2163979"/>
            <a:ext cx="8229600" cy="3962184"/>
          </a:xfrm>
        </p:spPr>
        <p:txBody>
          <a:bodyPr/>
          <a:lstStyle/>
          <a:p>
            <a:pPr algn="ctr">
              <a:buNone/>
            </a:pPr>
            <a:r>
              <a:rPr lang="en-US" dirty="0" smtClean="0"/>
              <a:t>USE TIC-TAC-TOE METHOD!</a:t>
            </a:r>
          </a:p>
          <a:p>
            <a:pPr algn="ct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FFFFFF"/>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332</TotalTime>
  <Words>701</Words>
  <Application>Microsoft Macintosh PowerPoint</Application>
  <PresentationFormat>On-screen Show (4:3)</PresentationFormat>
  <Paragraphs>97</Paragraphs>
  <Slides>25</Slides>
  <Notes>1</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Office Theme</vt:lpstr>
      <vt:lpstr>RHETORICAL STRATEGIES</vt:lpstr>
      <vt:lpstr>What Are Rhetorical Skills?</vt:lpstr>
      <vt:lpstr>Slide 3</vt:lpstr>
      <vt:lpstr>How Do I Know What Kind of Question It Is?</vt:lpstr>
      <vt:lpstr>HELPFUL TIP:</vt:lpstr>
      <vt:lpstr>TWO TYPES OF READING QUESTIONS</vt:lpstr>
      <vt:lpstr>PRACTICE  MAKES PERFECT!</vt:lpstr>
      <vt:lpstr>TWO TYPES OF READING QUESTIONS CONTINUED</vt:lpstr>
      <vt:lpstr>TRY THIS!</vt:lpstr>
      <vt:lpstr>PRACTICE MAKES PERFECT!</vt:lpstr>
      <vt:lpstr>TRY THIS!</vt:lpstr>
      <vt:lpstr>PRACTICE MAKES PERFECT!</vt:lpstr>
      <vt:lpstr>“NO CHANGE” QUESTIONS</vt:lpstr>
      <vt:lpstr>STYLE QUESTION TIPS</vt:lpstr>
      <vt:lpstr>Too Similar</vt:lpstr>
      <vt:lpstr>Too Long</vt:lpstr>
      <vt:lpstr>Too Much</vt:lpstr>
      <vt:lpstr>HELPFUL TIP!</vt:lpstr>
      <vt:lpstr>PRACTICE MAKES PERFECT!</vt:lpstr>
      <vt:lpstr>TRANSITION QUESTION TIPS!</vt:lpstr>
      <vt:lpstr>Transitions that Contradict</vt:lpstr>
      <vt:lpstr>Transitions that Conclude</vt:lpstr>
      <vt:lpstr>Transitions that Continue</vt:lpstr>
      <vt:lpstr>PRACTICE MAKES PERFECT!</vt:lpstr>
      <vt:lpstr>RHETORICAL SKILLS DRILL</vt:lpstr>
    </vt:vector>
  </TitlesOfParts>
  <Company>Township High School District 214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RHETORICAL STRATEGIES</dc:title>
  <dc:creator>Amanda Ams</dc:creator>
  <cp:lastModifiedBy>Amanda Ams</cp:lastModifiedBy>
  <cp:revision>52</cp:revision>
  <dcterms:created xsi:type="dcterms:W3CDTF">2011-02-09T20:28:38Z</dcterms:created>
  <dcterms:modified xsi:type="dcterms:W3CDTF">2011-02-09T22:09:22Z</dcterms:modified>
</cp:coreProperties>
</file>